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22" r:id="rId3"/>
    <p:sldId id="321" r:id="rId4"/>
    <p:sldId id="323" r:id="rId5"/>
    <p:sldId id="326" r:id="rId6"/>
    <p:sldId id="324" r:id="rId7"/>
    <p:sldId id="325" r:id="rId8"/>
    <p:sldId id="327" r:id="rId9"/>
    <p:sldId id="328" r:id="rId10"/>
    <p:sldId id="274" r:id="rId11"/>
  </p:sldIdLst>
  <p:sldSz cx="12192000" cy="6858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vin Lee" initials="ML" lastIdx="1" clrIdx="0">
    <p:extLst>
      <p:ext uri="{19B8F6BF-5375-455C-9EA6-DF929625EA0E}">
        <p15:presenceInfo xmlns:p15="http://schemas.microsoft.com/office/powerpoint/2012/main" userId="S-1-5-21-4071620958-2618550940-3157492595-104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4D009A"/>
    <a:srgbClr val="0000FF"/>
    <a:srgbClr val="E8E5FF"/>
    <a:srgbClr val="8C7DFF"/>
    <a:srgbClr val="B09042"/>
    <a:srgbClr val="CCC5FF"/>
    <a:srgbClr val="5C2C8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80" autoAdjust="0"/>
  </p:normalViewPr>
  <p:slideViewPr>
    <p:cSldViewPr snapToGrid="0" snapToObjects="1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65490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17cac89ba_0_82:notes"/>
          <p:cNvSpPr txBox="1">
            <a:spLocks noGrp="1"/>
          </p:cNvSpPr>
          <p:nvPr>
            <p:ph type="body" idx="1"/>
          </p:nvPr>
        </p:nvSpPr>
        <p:spPr>
          <a:xfrm>
            <a:off x="876300" y="4205515"/>
            <a:ext cx="4819650" cy="3984171"/>
          </a:xfrm>
          <a:prstGeom prst="rect">
            <a:avLst/>
          </a:prstGeom>
        </p:spPr>
        <p:txBody>
          <a:bodyPr spcFirstLastPara="1" wrap="square" lIns="88125" tIns="88125" rIns="88125" bIns="88125" anchor="t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172" name="Google Shape;172;g517cac89b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963" y="663575"/>
            <a:ext cx="5902325" cy="3321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45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4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2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8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8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3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0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2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5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9240" y="6404292"/>
            <a:ext cx="244560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 rotWithShape="1">
          <a:blip r:embed="rId3">
            <a:alphaModFix amt="12000"/>
            <a:extLst/>
          </a:blip>
          <a:srcRect l="24436" r="16407" b="39855"/>
          <a:stretch/>
        </p:blipFill>
        <p:spPr>
          <a:xfrm>
            <a:off x="6976872" y="2530031"/>
            <a:ext cx="5056632" cy="4291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" y="-68262"/>
            <a:ext cx="12192001" cy="262572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1"/>
          <p:cNvSpPr txBox="1">
            <a:spLocks noGrp="1"/>
          </p:cNvSpPr>
          <p:nvPr>
            <p:ph type="ctrTitle"/>
          </p:nvPr>
        </p:nvSpPr>
        <p:spPr>
          <a:xfrm>
            <a:off x="547330" y="2958224"/>
            <a:ext cx="9144001" cy="34290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  <a:defRPr b="1">
                <a:solidFill>
                  <a:srgbClr val="B0904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solidFill>
                  <a:srgbClr val="B09042"/>
                </a:solidFill>
              </a:rPr>
              <a:t>UPPER DARB</a:t>
            </a:r>
            <a:r>
              <a:rPr lang="en-US" dirty="0"/>
              <a:t>Y</a:t>
            </a:r>
            <a:br>
              <a:rPr lang="en-US" dirty="0"/>
            </a:br>
            <a:r>
              <a:rPr lang="en-US" dirty="0"/>
              <a:t>SCHOOL DISTRICT</a:t>
            </a:r>
            <a:br>
              <a:rPr lang="en-US" dirty="0"/>
            </a:br>
            <a:br>
              <a:rPr lang="en-US" sz="2200" dirty="0"/>
            </a:br>
            <a:r>
              <a:rPr lang="en-US" sz="2500" dirty="0">
                <a:solidFill>
                  <a:schemeClr val="tx1"/>
                </a:solidFill>
                <a:sym typeface="Helvetica"/>
              </a:rPr>
              <a:t>Facilities Updates – Summer Projects</a:t>
            </a:r>
            <a:br>
              <a:rPr lang="en-US" sz="2000" dirty="0">
                <a:solidFill>
                  <a:schemeClr val="tx1"/>
                </a:solidFill>
                <a:sym typeface="Helvetica"/>
              </a:rPr>
            </a:br>
            <a:r>
              <a:rPr lang="en-US" sz="2000" dirty="0">
                <a:solidFill>
                  <a:schemeClr val="tx1"/>
                </a:solidFill>
                <a:sym typeface="Helvetica"/>
              </a:rPr>
              <a:t>September 22, 2020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19330" y="385763"/>
            <a:ext cx="1953339" cy="163047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pportunity · Unity · Excellence"/>
          <p:cNvSpPr txBox="1"/>
          <p:nvPr/>
        </p:nvSpPr>
        <p:spPr>
          <a:xfrm>
            <a:off x="4713808" y="2135757"/>
            <a:ext cx="2764384" cy="302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000"/>
              </a:lnSpc>
              <a:defRPr sz="1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Opportunity </a:t>
            </a:r>
            <a:r>
              <a:rPr dirty="0">
                <a:solidFill>
                  <a:srgbClr val="AB914F"/>
                </a:solidFill>
              </a:rPr>
              <a:t>·</a:t>
            </a:r>
            <a:r>
              <a:rPr dirty="0"/>
              <a:t> Unity </a:t>
            </a:r>
            <a:r>
              <a:rPr dirty="0">
                <a:solidFill>
                  <a:srgbClr val="AB914F"/>
                </a:solidFill>
              </a:rPr>
              <a:t>·</a:t>
            </a:r>
            <a:r>
              <a:rPr dirty="0"/>
              <a:t> Excellence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2C8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ctrTitle" idx="4294967295"/>
          </p:nvPr>
        </p:nvSpPr>
        <p:spPr>
          <a:xfrm>
            <a:off x="1524000" y="3467616"/>
            <a:ext cx="9144000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2700"/>
            </a:pPr>
            <a:r>
              <a:rPr lang="en" sz="4800" b="1" dirty="0">
                <a:solidFill>
                  <a:schemeClr val="bg1"/>
                </a:solidFill>
                <a:sym typeface="Helvetica Neue"/>
              </a:rPr>
              <a:t>Questions?</a:t>
            </a:r>
            <a:endParaRPr sz="4800" b="1" dirty="0">
              <a:solidFill>
                <a:schemeClr val="bg1"/>
              </a:solidFill>
            </a:endParaRPr>
          </a:p>
        </p:txBody>
      </p:sp>
      <p:pic>
        <p:nvPicPr>
          <p:cNvPr id="175" name="Google Shape;175;p3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9331" y="830263"/>
            <a:ext cx="1953339" cy="1630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1387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150813" y="483748"/>
            <a:ext cx="8486292" cy="749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B090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500" dirty="0"/>
              <a:t>Personal Protective Equipment</a:t>
            </a:r>
            <a:endParaRPr sz="3500" dirty="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4975" y="161925"/>
            <a:ext cx="2716213" cy="63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Connector 5"/>
          <p:cNvSpPr/>
          <p:nvPr/>
        </p:nvSpPr>
        <p:spPr>
          <a:xfrm flipH="1" flipV="1">
            <a:off x="452437" y="480070"/>
            <a:ext cx="8709077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5" name="Straight Connector 5"/>
          <p:cNvSpPr/>
          <p:nvPr/>
        </p:nvSpPr>
        <p:spPr>
          <a:xfrm flipH="1" flipV="1">
            <a:off x="452436" y="6601470"/>
            <a:ext cx="8709078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6" name="Opportunity · Unity · Excellence"/>
          <p:cNvSpPr txBox="1"/>
          <p:nvPr/>
        </p:nvSpPr>
        <p:spPr>
          <a:xfrm>
            <a:off x="9300889" y="6437310"/>
            <a:ext cx="2764385" cy="30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000"/>
              </a:lnSpc>
              <a:defRPr sz="1400" b="1">
                <a:solidFill>
                  <a:srgbClr val="562F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Opportunity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Excellence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074BB0-172F-4A5B-A344-F0F2205B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00567"/>
              </p:ext>
            </p:extLst>
          </p:nvPr>
        </p:nvGraphicFramePr>
        <p:xfrm>
          <a:off x="150811" y="1435575"/>
          <a:ext cx="2204462" cy="103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45">
                  <a:extLst>
                    <a:ext uri="{9D8B030D-6E8A-4147-A177-3AD203B41FA5}">
                      <a16:colId xmlns:a16="http://schemas.microsoft.com/office/drawing/2014/main" val="200516101"/>
                    </a:ext>
                  </a:extLst>
                </a:gridCol>
                <a:gridCol w="1930917">
                  <a:extLst>
                    <a:ext uri="{9D8B030D-6E8A-4147-A177-3AD203B41FA5}">
                      <a16:colId xmlns:a16="http://schemas.microsoft.com/office/drawing/2014/main" val="3460237026"/>
                    </a:ext>
                  </a:extLst>
                </a:gridCol>
              </a:tblGrid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Preparedness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0116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1498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2819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7FC27CD2-019D-47A4-A0EB-43909479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1435575"/>
            <a:ext cx="2204460" cy="335756"/>
          </a:xfrm>
          <a:prstGeom prst="rect">
            <a:avLst/>
          </a:prstGeom>
          <a:noFill/>
          <a:ln>
            <a:solidFill>
              <a:srgbClr val="8C7DFF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9F5A5A-43B6-487C-9FE8-94327C4953E8}"/>
              </a:ext>
            </a:extLst>
          </p:cNvPr>
          <p:cNvGraphicFramePr>
            <a:graphicFrameLocks noGrp="1"/>
          </p:cNvGraphicFramePr>
          <p:nvPr/>
        </p:nvGraphicFramePr>
        <p:xfrm>
          <a:off x="2761877" y="1500558"/>
          <a:ext cx="3415145" cy="4027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15145">
                  <a:extLst>
                    <a:ext uri="{9D8B030D-6E8A-4147-A177-3AD203B41FA5}">
                      <a16:colId xmlns:a16="http://schemas.microsoft.com/office/drawing/2014/main" val="291283518"/>
                    </a:ext>
                  </a:extLst>
                </a:gridCol>
              </a:tblGrid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Disinfecting Wipes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4629882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Electrostatic Sprayers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964644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Face Masks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0299612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Face Shields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7895946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Gloves (Non-Latex / Non-Powder)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592768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Hand-Held Thermometers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127985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Hand Sanitizers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9968714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Plexiglass Barriers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6604925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Plexiglass Sneeze Guards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1859374"/>
                  </a:ext>
                </a:extLst>
              </a:tr>
              <a:tr h="402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</a:rPr>
                        <a:t>Standalone Thermometer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425783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B968333-3F5F-44D5-89F8-86619E08E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91" t="30512" r="65376" b="17744"/>
          <a:stretch/>
        </p:blipFill>
        <p:spPr>
          <a:xfrm>
            <a:off x="6721600" y="1491557"/>
            <a:ext cx="4879828" cy="3692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743C75-A29C-4BBF-A218-C60E62103546}"/>
              </a:ext>
            </a:extLst>
          </p:cNvPr>
          <p:cNvSpPr txBox="1"/>
          <p:nvPr/>
        </p:nvSpPr>
        <p:spPr>
          <a:xfrm>
            <a:off x="3260297" y="5880269"/>
            <a:ext cx="22673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Core PPE in Possession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567D9-F623-41B5-B54E-A287655C10CB}"/>
              </a:ext>
            </a:extLst>
          </p:cNvPr>
          <p:cNvSpPr txBox="1"/>
          <p:nvPr/>
        </p:nvSpPr>
        <p:spPr>
          <a:xfrm>
            <a:off x="6813395" y="5877471"/>
            <a:ext cx="478803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PPE Ordering through Existing Print Shop Portal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E3931B-1450-4FE8-88F1-618A46FCC84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92590" y="6411218"/>
            <a:ext cx="170878" cy="276999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6560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150813" y="483748"/>
            <a:ext cx="8486292" cy="749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B090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500" dirty="0"/>
              <a:t>Posters and Signages</a:t>
            </a:r>
            <a:endParaRPr sz="3500" dirty="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4975" y="161925"/>
            <a:ext cx="2716213" cy="63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Connector 5"/>
          <p:cNvSpPr/>
          <p:nvPr/>
        </p:nvSpPr>
        <p:spPr>
          <a:xfrm flipH="1" flipV="1">
            <a:off x="452437" y="480070"/>
            <a:ext cx="8709077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5" name="Straight Connector 5"/>
          <p:cNvSpPr/>
          <p:nvPr/>
        </p:nvSpPr>
        <p:spPr>
          <a:xfrm flipH="1" flipV="1">
            <a:off x="452436" y="6601470"/>
            <a:ext cx="8709078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6" name="Opportunity · Unity · Excellence"/>
          <p:cNvSpPr txBox="1"/>
          <p:nvPr/>
        </p:nvSpPr>
        <p:spPr>
          <a:xfrm>
            <a:off x="9300889" y="6437310"/>
            <a:ext cx="2764385" cy="30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000"/>
              </a:lnSpc>
              <a:defRPr sz="1400" b="1">
                <a:solidFill>
                  <a:srgbClr val="562F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Opportunity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Excellence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074BB0-172F-4A5B-A344-F0F2205B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69616"/>
              </p:ext>
            </p:extLst>
          </p:nvPr>
        </p:nvGraphicFramePr>
        <p:xfrm>
          <a:off x="150811" y="1435575"/>
          <a:ext cx="2204462" cy="103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45">
                  <a:extLst>
                    <a:ext uri="{9D8B030D-6E8A-4147-A177-3AD203B41FA5}">
                      <a16:colId xmlns:a16="http://schemas.microsoft.com/office/drawing/2014/main" val="200516101"/>
                    </a:ext>
                  </a:extLst>
                </a:gridCol>
                <a:gridCol w="1930917">
                  <a:extLst>
                    <a:ext uri="{9D8B030D-6E8A-4147-A177-3AD203B41FA5}">
                      <a16:colId xmlns:a16="http://schemas.microsoft.com/office/drawing/2014/main" val="3460237026"/>
                    </a:ext>
                  </a:extLst>
                </a:gridCol>
              </a:tblGrid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Preparedness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0116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1498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2819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7FC27CD2-019D-47A4-A0EB-43909479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1435575"/>
            <a:ext cx="2204460" cy="335756"/>
          </a:xfrm>
          <a:prstGeom prst="rect">
            <a:avLst/>
          </a:prstGeom>
          <a:noFill/>
          <a:ln>
            <a:solidFill>
              <a:srgbClr val="8C7DFF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100" dirty="0"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567D9-F623-41B5-B54E-A287655C10CB}"/>
              </a:ext>
            </a:extLst>
          </p:cNvPr>
          <p:cNvSpPr txBox="1"/>
          <p:nvPr/>
        </p:nvSpPr>
        <p:spPr>
          <a:xfrm>
            <a:off x="150455" y="2690701"/>
            <a:ext cx="2161425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Various Posters, Signages, and Floor Stickers were provided to each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5D9F0C-E4B7-46C2-9DA3-0705BF605B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36"/>
          <a:stretch/>
        </p:blipFill>
        <p:spPr>
          <a:xfrm>
            <a:off x="2501087" y="1435574"/>
            <a:ext cx="2030348" cy="2311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5524DB-2F54-4BEC-AB53-169ED08D45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40" b="1876"/>
          <a:stretch/>
        </p:blipFill>
        <p:spPr>
          <a:xfrm>
            <a:off x="5048649" y="1435575"/>
            <a:ext cx="1845332" cy="23112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9040C4-F61F-405E-A985-D32F065CA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686" y="1435582"/>
            <a:ext cx="1829828" cy="23112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5AA559-5778-406F-AA83-DFC0EAEAC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8728" y="1435566"/>
            <a:ext cx="2008706" cy="2311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0D1068-90BF-4739-9DEA-6543015E1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2948" y="4153587"/>
            <a:ext cx="1836609" cy="15635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AD2255-092F-45DE-B348-665FC5A8EC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5987" y="5717098"/>
            <a:ext cx="940548" cy="7790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B9087B-9A95-4DC7-A697-039263AF16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759" y="4219763"/>
            <a:ext cx="2183222" cy="20279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67F42F-F971-4D79-81A7-56E7B0D7A9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1591" y="4186675"/>
            <a:ext cx="2310017" cy="20940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70F873-B1E7-466B-9077-AC3F0DBA9F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9913" y="4153587"/>
            <a:ext cx="1080573" cy="9110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B9BAFA-48AA-48BD-9009-D7FD759D9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77640" y="5513689"/>
            <a:ext cx="1795916" cy="7790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E51980-601C-4C9E-AA69-F0266D893B6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92590" y="6348151"/>
            <a:ext cx="170878" cy="276999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0800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150813" y="483748"/>
            <a:ext cx="8486292" cy="749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B090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500" dirty="0"/>
              <a:t>Blacktop Repaving / Restriping </a:t>
            </a:r>
            <a:endParaRPr sz="3500" dirty="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4975" y="161925"/>
            <a:ext cx="2716213" cy="63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Connector 5"/>
          <p:cNvSpPr/>
          <p:nvPr/>
        </p:nvSpPr>
        <p:spPr>
          <a:xfrm flipH="1" flipV="1">
            <a:off x="452437" y="480070"/>
            <a:ext cx="8709077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5" name="Straight Connector 5"/>
          <p:cNvSpPr/>
          <p:nvPr/>
        </p:nvSpPr>
        <p:spPr>
          <a:xfrm flipH="1" flipV="1">
            <a:off x="452436" y="6601470"/>
            <a:ext cx="8709078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6" name="Opportunity · Unity · Excellence"/>
          <p:cNvSpPr txBox="1"/>
          <p:nvPr/>
        </p:nvSpPr>
        <p:spPr>
          <a:xfrm>
            <a:off x="9300889" y="6437310"/>
            <a:ext cx="2764385" cy="30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000"/>
              </a:lnSpc>
              <a:defRPr sz="1400" b="1">
                <a:solidFill>
                  <a:srgbClr val="562F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Opportunity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Excellence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074BB0-172F-4A5B-A344-F0F2205B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97988"/>
              </p:ext>
            </p:extLst>
          </p:nvPr>
        </p:nvGraphicFramePr>
        <p:xfrm>
          <a:off x="150811" y="1435575"/>
          <a:ext cx="2204462" cy="103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45">
                  <a:extLst>
                    <a:ext uri="{9D8B030D-6E8A-4147-A177-3AD203B41FA5}">
                      <a16:colId xmlns:a16="http://schemas.microsoft.com/office/drawing/2014/main" val="200516101"/>
                    </a:ext>
                  </a:extLst>
                </a:gridCol>
                <a:gridCol w="1930917">
                  <a:extLst>
                    <a:ext uri="{9D8B030D-6E8A-4147-A177-3AD203B41FA5}">
                      <a16:colId xmlns:a16="http://schemas.microsoft.com/office/drawing/2014/main" val="3460237026"/>
                    </a:ext>
                  </a:extLst>
                </a:gridCol>
              </a:tblGrid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Preparedness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0116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1498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2819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7FC27CD2-019D-47A4-A0EB-43909479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1778517"/>
            <a:ext cx="2185987" cy="335756"/>
          </a:xfrm>
          <a:prstGeom prst="rect">
            <a:avLst/>
          </a:prstGeom>
          <a:noFill/>
          <a:ln>
            <a:solidFill>
              <a:srgbClr val="8C7DFF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100" dirty="0">
              <a:latin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09AB8D-B16C-49D0-BEEC-D8C4B157B460}"/>
              </a:ext>
            </a:extLst>
          </p:cNvPr>
          <p:cNvSpPr txBox="1"/>
          <p:nvPr/>
        </p:nvSpPr>
        <p:spPr>
          <a:xfrm>
            <a:off x="9660787" y="3507690"/>
            <a:ext cx="238040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Note: Bywood: 1 area was seal coated.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35D8176-96FF-4C52-B6C9-31DCF6309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72790"/>
              </p:ext>
            </p:extLst>
          </p:nvPr>
        </p:nvGraphicFramePr>
        <p:xfrm>
          <a:off x="9057843" y="984925"/>
          <a:ext cx="2900216" cy="2522765"/>
        </p:xfrm>
        <a:graphic>
          <a:graphicData uri="http://schemas.openxmlformats.org/drawingml/2006/table">
            <a:tbl>
              <a:tblPr/>
              <a:tblGrid>
                <a:gridCol w="1291692">
                  <a:extLst>
                    <a:ext uri="{9D8B030D-6E8A-4147-A177-3AD203B41FA5}">
                      <a16:colId xmlns:a16="http://schemas.microsoft.com/office/drawing/2014/main" val="2281305876"/>
                    </a:ext>
                  </a:extLst>
                </a:gridCol>
                <a:gridCol w="804262">
                  <a:extLst>
                    <a:ext uri="{9D8B030D-6E8A-4147-A177-3AD203B41FA5}">
                      <a16:colId xmlns:a16="http://schemas.microsoft.com/office/drawing/2014/main" val="2719774775"/>
                    </a:ext>
                  </a:extLst>
                </a:gridCol>
                <a:gridCol w="804262">
                  <a:extLst>
                    <a:ext uri="{9D8B030D-6E8A-4147-A177-3AD203B41FA5}">
                      <a16:colId xmlns:a16="http://schemas.microsoft.com/office/drawing/2014/main" val="2215353714"/>
                    </a:ext>
                  </a:extLst>
                </a:gridCol>
              </a:tblGrid>
              <a:tr h="2308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2020: Repaving / Striping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99625"/>
                  </a:ext>
                </a:extLst>
              </a:tr>
              <a:tr h="214655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101197"/>
                  </a:ext>
                </a:extLst>
              </a:tr>
              <a:tr h="230811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Areas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Sq. Yds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169779"/>
                  </a:ext>
                </a:extLst>
              </a:tr>
              <a:tr h="23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Bywood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012463"/>
                  </a:ext>
                </a:extLst>
              </a:tr>
              <a:tr h="23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Hillcrest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363333"/>
                  </a:ext>
                </a:extLst>
              </a:tr>
              <a:tr h="23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Highland Park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865517"/>
                  </a:ext>
                </a:extLst>
              </a:tr>
              <a:tr h="23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620740"/>
                  </a:ext>
                </a:extLst>
              </a:tr>
              <a:tr h="23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Westbrook Park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75594"/>
                  </a:ext>
                </a:extLst>
              </a:tr>
              <a:tr h="23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Drexel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295936"/>
                  </a:ext>
                </a:extLst>
              </a:tr>
              <a:tr h="23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296800"/>
                  </a:ext>
                </a:extLst>
              </a:tr>
              <a:tr h="230811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20127"/>
                  </a:ext>
                </a:extLst>
              </a:tr>
            </a:tbl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73DAD00A-A12C-44B8-84AD-F0415D5B6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5407" y="1659375"/>
            <a:ext cx="2319399" cy="1739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1A04BF4-10BA-4FCE-BA5C-0E1E40691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6896" y="1659369"/>
            <a:ext cx="2319406" cy="1739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DC5289-0D6C-4DCF-A4CB-C8D049A84E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5405" y="4247298"/>
            <a:ext cx="2319401" cy="1739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3555600-27F9-441A-88C1-579B5898D7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6890" y="4247299"/>
            <a:ext cx="2319407" cy="1739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EF58D4-197E-4EC6-A6BB-8EA649342B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06" y="3957374"/>
            <a:ext cx="1739555" cy="2319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072ED8E-8251-40CF-B35D-E32EFEFD14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86" y="3946966"/>
            <a:ext cx="1739549" cy="2319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F3F7010-34D8-4C42-A03B-0A46AAF181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96" y="3957374"/>
            <a:ext cx="1739555" cy="2319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96F9DBA-3546-478B-81E5-29252F1BFEAE}"/>
              </a:ext>
            </a:extLst>
          </p:cNvPr>
          <p:cNvSpPr txBox="1"/>
          <p:nvPr/>
        </p:nvSpPr>
        <p:spPr>
          <a:xfrm>
            <a:off x="2495330" y="6276774"/>
            <a:ext cx="1739549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Highland Park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59F07E-1B7C-46F7-BF8C-B8B1DECA66D4}"/>
              </a:ext>
            </a:extLst>
          </p:cNvPr>
          <p:cNvSpPr txBox="1"/>
          <p:nvPr/>
        </p:nvSpPr>
        <p:spPr>
          <a:xfrm>
            <a:off x="4456822" y="6273089"/>
            <a:ext cx="1739549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Highland Park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8D865F-ECF9-4305-BE7E-2DB44264F92B}"/>
              </a:ext>
            </a:extLst>
          </p:cNvPr>
          <p:cNvSpPr txBox="1"/>
          <p:nvPr/>
        </p:nvSpPr>
        <p:spPr>
          <a:xfrm>
            <a:off x="6418304" y="6252919"/>
            <a:ext cx="1739549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Westbrook Park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17F464-5729-4952-A9EA-9220A4AFB0AE}"/>
              </a:ext>
            </a:extLst>
          </p:cNvPr>
          <p:cNvSpPr txBox="1"/>
          <p:nvPr/>
        </p:nvSpPr>
        <p:spPr>
          <a:xfrm>
            <a:off x="8407517" y="6274506"/>
            <a:ext cx="1739549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Westbrook Park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238089-659F-42F8-B3CB-F264F4BEC4F0}"/>
              </a:ext>
            </a:extLst>
          </p:cNvPr>
          <p:cNvSpPr txBox="1"/>
          <p:nvPr/>
        </p:nvSpPr>
        <p:spPr>
          <a:xfrm>
            <a:off x="10341285" y="6273089"/>
            <a:ext cx="1739549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Primos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578244-8822-41FE-A98D-BDB6F0493F87}"/>
              </a:ext>
            </a:extLst>
          </p:cNvPr>
          <p:cNvSpPr txBox="1"/>
          <p:nvPr/>
        </p:nvSpPr>
        <p:spPr>
          <a:xfrm>
            <a:off x="6316572" y="1311645"/>
            <a:ext cx="19430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b="1" dirty="0">
                <a:solidFill>
                  <a:srgbClr val="6600CC"/>
                </a:solidFill>
                <a:sym typeface="Wingdings" panose="05000000000000000000" pitchFamily="2" charset="2"/>
              </a:rPr>
              <a:t> </a:t>
            </a:r>
            <a:r>
              <a:rPr lang="en-US" sz="1300" b="1" dirty="0">
                <a:solidFill>
                  <a:srgbClr val="6600CC"/>
                </a:solidFill>
              </a:rPr>
              <a:t>During Construction at </a:t>
            </a: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Highland Park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9D72D-652A-40D3-9BEE-207AA52D12E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92589" y="6383319"/>
            <a:ext cx="170878" cy="276999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848795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150813" y="483748"/>
            <a:ext cx="8486292" cy="749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B090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500" dirty="0"/>
              <a:t>Touchless Bottle-fill Water Fountains</a:t>
            </a:r>
            <a:endParaRPr sz="3500" dirty="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4975" y="161925"/>
            <a:ext cx="2716213" cy="63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Connector 5"/>
          <p:cNvSpPr/>
          <p:nvPr/>
        </p:nvSpPr>
        <p:spPr>
          <a:xfrm flipH="1" flipV="1">
            <a:off x="452437" y="480070"/>
            <a:ext cx="8709077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5" name="Straight Connector 5"/>
          <p:cNvSpPr/>
          <p:nvPr/>
        </p:nvSpPr>
        <p:spPr>
          <a:xfrm flipH="1" flipV="1">
            <a:off x="452436" y="6601470"/>
            <a:ext cx="8709078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6" name="Opportunity · Unity · Excellence"/>
          <p:cNvSpPr txBox="1"/>
          <p:nvPr/>
        </p:nvSpPr>
        <p:spPr>
          <a:xfrm>
            <a:off x="9300889" y="6437310"/>
            <a:ext cx="2764385" cy="30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000"/>
              </a:lnSpc>
              <a:defRPr sz="1400" b="1">
                <a:solidFill>
                  <a:srgbClr val="562F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Opportunity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Excellence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074BB0-172F-4A5B-A344-F0F2205BA8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0811" y="1435575"/>
          <a:ext cx="2204462" cy="103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45">
                  <a:extLst>
                    <a:ext uri="{9D8B030D-6E8A-4147-A177-3AD203B41FA5}">
                      <a16:colId xmlns:a16="http://schemas.microsoft.com/office/drawing/2014/main" val="200516101"/>
                    </a:ext>
                  </a:extLst>
                </a:gridCol>
                <a:gridCol w="1930917">
                  <a:extLst>
                    <a:ext uri="{9D8B030D-6E8A-4147-A177-3AD203B41FA5}">
                      <a16:colId xmlns:a16="http://schemas.microsoft.com/office/drawing/2014/main" val="3460237026"/>
                    </a:ext>
                  </a:extLst>
                </a:gridCol>
              </a:tblGrid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Preparedness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0116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1498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2819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7FC27CD2-019D-47A4-A0EB-43909479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1778517"/>
            <a:ext cx="2185987" cy="335756"/>
          </a:xfrm>
          <a:prstGeom prst="rect">
            <a:avLst/>
          </a:prstGeom>
          <a:noFill/>
          <a:ln>
            <a:solidFill>
              <a:srgbClr val="8C7DFF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1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4F928-0767-41BE-A9F7-545C4083AF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0"/>
          <a:stretch/>
        </p:blipFill>
        <p:spPr>
          <a:xfrm>
            <a:off x="2761908" y="1356225"/>
            <a:ext cx="3264102" cy="50180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438393F-260F-44C3-9534-18212519FC73}"/>
              </a:ext>
            </a:extLst>
          </p:cNvPr>
          <p:cNvSpPr txBox="1"/>
          <p:nvPr/>
        </p:nvSpPr>
        <p:spPr>
          <a:xfrm>
            <a:off x="6262255" y="2399990"/>
            <a:ext cx="5652653" cy="240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b="1" dirty="0">
                <a:solidFill>
                  <a:srgbClr val="6600CC"/>
                </a:solidFill>
              </a:rPr>
              <a:t>Touchless Bottle-Fill Water Fountains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500" b="1" dirty="0">
              <a:solidFill>
                <a:srgbClr val="6600CC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At least 1 unit on each floor of our schools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500" dirty="0">
              <a:solidFill>
                <a:srgbClr val="6600CC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Total 45 Units will be installed before the students come back to school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1B605-DF0B-4D04-B673-2FC0AA4380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016676" y="6383964"/>
            <a:ext cx="170878" cy="276999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10336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150813" y="483748"/>
            <a:ext cx="8486292" cy="749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B090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500" dirty="0"/>
              <a:t>New Dispensers</a:t>
            </a:r>
            <a:endParaRPr sz="3500" dirty="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4975" y="161925"/>
            <a:ext cx="2716213" cy="63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Connector 5"/>
          <p:cNvSpPr/>
          <p:nvPr/>
        </p:nvSpPr>
        <p:spPr>
          <a:xfrm flipH="1" flipV="1">
            <a:off x="452437" y="480070"/>
            <a:ext cx="8709077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5" name="Straight Connector 5"/>
          <p:cNvSpPr/>
          <p:nvPr/>
        </p:nvSpPr>
        <p:spPr>
          <a:xfrm flipH="1" flipV="1">
            <a:off x="452436" y="6601470"/>
            <a:ext cx="8709078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6" name="Opportunity · Unity · Excellence"/>
          <p:cNvSpPr txBox="1"/>
          <p:nvPr/>
        </p:nvSpPr>
        <p:spPr>
          <a:xfrm>
            <a:off x="9300889" y="6437310"/>
            <a:ext cx="2764385" cy="30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000"/>
              </a:lnSpc>
              <a:defRPr sz="1400" b="1">
                <a:solidFill>
                  <a:srgbClr val="562F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Opportunity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Excellence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074BB0-172F-4A5B-A344-F0F2205BA8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0811" y="1435575"/>
          <a:ext cx="2204462" cy="103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45">
                  <a:extLst>
                    <a:ext uri="{9D8B030D-6E8A-4147-A177-3AD203B41FA5}">
                      <a16:colId xmlns:a16="http://schemas.microsoft.com/office/drawing/2014/main" val="200516101"/>
                    </a:ext>
                  </a:extLst>
                </a:gridCol>
                <a:gridCol w="1930917">
                  <a:extLst>
                    <a:ext uri="{9D8B030D-6E8A-4147-A177-3AD203B41FA5}">
                      <a16:colId xmlns:a16="http://schemas.microsoft.com/office/drawing/2014/main" val="3460237026"/>
                    </a:ext>
                  </a:extLst>
                </a:gridCol>
              </a:tblGrid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Preparedness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0116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1498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2819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7FC27CD2-019D-47A4-A0EB-43909479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1778517"/>
            <a:ext cx="2185987" cy="335756"/>
          </a:xfrm>
          <a:prstGeom prst="rect">
            <a:avLst/>
          </a:prstGeom>
          <a:noFill/>
          <a:ln>
            <a:solidFill>
              <a:srgbClr val="8C7DFF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1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BB523-B10B-424A-827E-4F1B72A1F2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17125" b="4062"/>
          <a:stretch/>
        </p:blipFill>
        <p:spPr>
          <a:xfrm>
            <a:off x="5856327" y="1729489"/>
            <a:ext cx="3021665" cy="2129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2DCA9-7CDC-4D44-97E9-8D6205B398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10314" r="3741"/>
          <a:stretch/>
        </p:blipFill>
        <p:spPr>
          <a:xfrm rot="5400000">
            <a:off x="9095297" y="1585390"/>
            <a:ext cx="3165071" cy="2301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F840C-D7B6-4D02-80DB-930637FCBF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14624" r="8148"/>
          <a:stretch/>
        </p:blipFill>
        <p:spPr>
          <a:xfrm rot="5400000">
            <a:off x="2435980" y="1547418"/>
            <a:ext cx="3158566" cy="23835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47CFFC-9E41-4ED4-B5B5-5BC4064F9FC2}"/>
              </a:ext>
            </a:extLst>
          </p:cNvPr>
          <p:cNvSpPr txBox="1"/>
          <p:nvPr/>
        </p:nvSpPr>
        <p:spPr>
          <a:xfrm>
            <a:off x="2837290" y="4449604"/>
            <a:ext cx="9022201" cy="20313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6600CC"/>
                </a:solidFill>
              </a:rPr>
              <a:t>Model Selection:		Through Product Demonstration </a:t>
            </a:r>
            <a:r>
              <a:rPr lang="en-US" sz="1200" b="1" dirty="0">
                <a:solidFill>
                  <a:srgbClr val="6600CC"/>
                </a:solidFill>
              </a:rPr>
              <a:t>(Admin., Custodians, Cleaning Company)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6600CC"/>
                </a:solidFill>
              </a:rPr>
              <a:t>Target Dispensers:		Toilet Paper / Hand Soap / Hand Towel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6600CC"/>
                </a:solidFill>
              </a:rPr>
              <a:t>Total Units:		More than </a:t>
            </a:r>
            <a:r>
              <a:rPr lang="en-US" b="1" u="sng" dirty="0">
                <a:solidFill>
                  <a:srgbClr val="6600CC"/>
                </a:solidFill>
              </a:rPr>
              <a:t>2,000</a:t>
            </a:r>
            <a:r>
              <a:rPr lang="en-US" b="1" dirty="0">
                <a:solidFill>
                  <a:srgbClr val="6600CC"/>
                </a:solidFill>
              </a:rPr>
              <a:t> units were replaced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6600CC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Other Benefits: 		Standardization of Cleaning Chemical / Custodial Supplies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6600CC"/>
                </a:solidFill>
              </a:rPr>
              <a:t>			On-Line Ordering (Catalog is controlled by Admin.)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		Just </a:t>
            </a:r>
            <a:r>
              <a:rPr lang="en-US" b="1" dirty="0">
                <a:solidFill>
                  <a:srgbClr val="6600CC"/>
                </a:solidFill>
              </a:rPr>
              <a:t>–In-Time Delivery (Usually 24 Hour Delivery Turnaround)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6600CC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2BF3B-99CB-4627-95F6-607552056D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92589" y="6400413"/>
            <a:ext cx="170879" cy="276999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28564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150813" y="483748"/>
            <a:ext cx="8486292" cy="749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B090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500" dirty="0"/>
              <a:t>Other Projects</a:t>
            </a:r>
            <a:endParaRPr sz="3500" dirty="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4975" y="161925"/>
            <a:ext cx="2716213" cy="63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Connector 5"/>
          <p:cNvSpPr/>
          <p:nvPr/>
        </p:nvSpPr>
        <p:spPr>
          <a:xfrm flipH="1" flipV="1">
            <a:off x="452437" y="480070"/>
            <a:ext cx="8709077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5" name="Straight Connector 5"/>
          <p:cNvSpPr/>
          <p:nvPr/>
        </p:nvSpPr>
        <p:spPr>
          <a:xfrm flipH="1" flipV="1">
            <a:off x="452436" y="6601470"/>
            <a:ext cx="8709078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6" name="Opportunity · Unity · Excellence"/>
          <p:cNvSpPr txBox="1"/>
          <p:nvPr/>
        </p:nvSpPr>
        <p:spPr>
          <a:xfrm>
            <a:off x="9300889" y="6437310"/>
            <a:ext cx="2764385" cy="30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000"/>
              </a:lnSpc>
              <a:defRPr sz="1400" b="1">
                <a:solidFill>
                  <a:srgbClr val="562F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Opportunity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Excellence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074BB0-172F-4A5B-A344-F0F2205BA8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0811" y="1435575"/>
          <a:ext cx="2204462" cy="103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45">
                  <a:extLst>
                    <a:ext uri="{9D8B030D-6E8A-4147-A177-3AD203B41FA5}">
                      <a16:colId xmlns:a16="http://schemas.microsoft.com/office/drawing/2014/main" val="200516101"/>
                    </a:ext>
                  </a:extLst>
                </a:gridCol>
                <a:gridCol w="1930917">
                  <a:extLst>
                    <a:ext uri="{9D8B030D-6E8A-4147-A177-3AD203B41FA5}">
                      <a16:colId xmlns:a16="http://schemas.microsoft.com/office/drawing/2014/main" val="3460237026"/>
                    </a:ext>
                  </a:extLst>
                </a:gridCol>
              </a:tblGrid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Preparedness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0116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1498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2819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7FC27CD2-019D-47A4-A0EB-43909479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1778517"/>
            <a:ext cx="2185987" cy="335756"/>
          </a:xfrm>
          <a:prstGeom prst="rect">
            <a:avLst/>
          </a:prstGeom>
          <a:noFill/>
          <a:ln>
            <a:solidFill>
              <a:srgbClr val="8C7DFF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100" dirty="0"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EDCCFC-6394-42D9-BD8E-DE6986728A7A}"/>
              </a:ext>
            </a:extLst>
          </p:cNvPr>
          <p:cNvSpPr txBox="1"/>
          <p:nvPr/>
        </p:nvSpPr>
        <p:spPr>
          <a:xfrm>
            <a:off x="2554428" y="5513982"/>
            <a:ext cx="914804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Also</a:t>
            </a:r>
            <a:r>
              <a:rPr lang="en-US" b="1" dirty="0">
                <a:solidFill>
                  <a:srgbClr val="6600CC"/>
                </a:solidFill>
              </a:rPr>
              <a:t> addressed: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6600CC"/>
                </a:solidFill>
              </a:rPr>
              <a:t>Lower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Roof Replacement @ Garrettford, Hallway Paint @ Primos, Tile Work @ Various Schools, New PA System @ Highland Park, and Many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D9C9C-DBEE-4401-B2BC-88F867A36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4325" y="2271152"/>
            <a:ext cx="2640831" cy="1980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911647-DD97-4282-8B99-8F475BA3F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2518" y="2273318"/>
            <a:ext cx="2640833" cy="198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452BE1-23CF-4FEC-B43C-0A769709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9991" y="2271152"/>
            <a:ext cx="2640832" cy="1980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4D5ED6-0FCE-4D03-A095-F74A9F886D09}"/>
              </a:ext>
            </a:extLst>
          </p:cNvPr>
          <p:cNvSpPr txBox="1"/>
          <p:nvPr/>
        </p:nvSpPr>
        <p:spPr>
          <a:xfrm>
            <a:off x="2492326" y="4692392"/>
            <a:ext cx="198062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rgbClr val="6600CC"/>
                </a:solidFill>
              </a:rPr>
              <a:t>New Stairs @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Highland Park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34B6AF-E308-4D68-A2FB-65674C0031C9}"/>
              </a:ext>
            </a:extLst>
          </p:cNvPr>
          <p:cNvSpPr txBox="1"/>
          <p:nvPr/>
        </p:nvSpPr>
        <p:spPr>
          <a:xfrm>
            <a:off x="4806975" y="4686402"/>
            <a:ext cx="198062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rgbClr val="6600CC"/>
                </a:solidFill>
              </a:rPr>
              <a:t>New Meet and Greet Location @ Bywood</a:t>
            </a:r>
            <a:endParaRPr kumimoji="0" lang="en-US" sz="1300" i="0" u="none" strike="noStrike" cap="none" spc="0" normalizeH="0" baseline="0" dirty="0">
              <a:ln>
                <a:noFill/>
              </a:ln>
              <a:solidFill>
                <a:srgbClr val="6600CC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186FEF-BC53-417A-B29C-FA3C29852917}"/>
              </a:ext>
            </a:extLst>
          </p:cNvPr>
          <p:cNvSpPr txBox="1"/>
          <p:nvPr/>
        </p:nvSpPr>
        <p:spPr>
          <a:xfrm>
            <a:off x="7121624" y="4696881"/>
            <a:ext cx="2283489" cy="692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rgbClr val="6600CC"/>
                </a:solidFill>
              </a:rPr>
              <a:t>Sidewalk Repair @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Beverly Hills, Bywood, K-Center, Primos, and High School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ADCE36-F142-4A31-8B35-CCE6343BC25B}"/>
              </a:ext>
            </a:extLst>
          </p:cNvPr>
          <p:cNvSpPr txBox="1"/>
          <p:nvPr/>
        </p:nvSpPr>
        <p:spPr>
          <a:xfrm>
            <a:off x="9575465" y="4723168"/>
            <a:ext cx="1980626" cy="692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rgbClr val="6600CC"/>
                </a:solidFill>
              </a:rPr>
              <a:t>New Gym Floor @ K-Center, Beverly Hills and Drexel Hill</a:t>
            </a:r>
            <a:endParaRPr kumimoji="0" lang="en-US" sz="1300" i="0" u="none" strike="noStrike" cap="none" spc="0" normalizeH="0" baseline="0" dirty="0">
              <a:ln>
                <a:noFill/>
              </a:ln>
              <a:solidFill>
                <a:srgbClr val="6600CC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0FCE24-119C-4460-9E68-D9B4CA06B5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5412" y="2273675"/>
            <a:ext cx="2640425" cy="1980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0773F8-67BC-4CAF-84BB-ECD62D67DF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92589" y="6383964"/>
            <a:ext cx="170879" cy="276999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68330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150813" y="483748"/>
            <a:ext cx="8486292" cy="749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B090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500" dirty="0"/>
              <a:t>Windows @ Beverly Hills / Garrettford</a:t>
            </a:r>
            <a:endParaRPr sz="3500" dirty="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4975" y="161925"/>
            <a:ext cx="2716213" cy="63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Connector 5"/>
          <p:cNvSpPr/>
          <p:nvPr/>
        </p:nvSpPr>
        <p:spPr>
          <a:xfrm flipH="1" flipV="1">
            <a:off x="452437" y="480070"/>
            <a:ext cx="8709077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5" name="Straight Connector 5"/>
          <p:cNvSpPr/>
          <p:nvPr/>
        </p:nvSpPr>
        <p:spPr>
          <a:xfrm flipH="1" flipV="1">
            <a:off x="452436" y="6601470"/>
            <a:ext cx="8709078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6" name="Opportunity · Unity · Excellence"/>
          <p:cNvSpPr txBox="1"/>
          <p:nvPr/>
        </p:nvSpPr>
        <p:spPr>
          <a:xfrm>
            <a:off x="9300889" y="6437310"/>
            <a:ext cx="2764385" cy="30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000"/>
              </a:lnSpc>
              <a:defRPr sz="1400" b="1">
                <a:solidFill>
                  <a:srgbClr val="562F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Opportunity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Excellence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074BB0-172F-4A5B-A344-F0F2205B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89684"/>
              </p:ext>
            </p:extLst>
          </p:nvPr>
        </p:nvGraphicFramePr>
        <p:xfrm>
          <a:off x="150811" y="1435575"/>
          <a:ext cx="2204462" cy="103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45">
                  <a:extLst>
                    <a:ext uri="{9D8B030D-6E8A-4147-A177-3AD203B41FA5}">
                      <a16:colId xmlns:a16="http://schemas.microsoft.com/office/drawing/2014/main" val="200516101"/>
                    </a:ext>
                  </a:extLst>
                </a:gridCol>
                <a:gridCol w="1930917">
                  <a:extLst>
                    <a:ext uri="{9D8B030D-6E8A-4147-A177-3AD203B41FA5}">
                      <a16:colId xmlns:a16="http://schemas.microsoft.com/office/drawing/2014/main" val="3460237026"/>
                    </a:ext>
                  </a:extLst>
                </a:gridCol>
              </a:tblGrid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Preparedness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0116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1498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2819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7FC27CD2-019D-47A4-A0EB-43909479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2139754"/>
            <a:ext cx="2204460" cy="335756"/>
          </a:xfrm>
          <a:prstGeom prst="rect">
            <a:avLst/>
          </a:prstGeom>
          <a:noFill/>
          <a:ln>
            <a:solidFill>
              <a:srgbClr val="8C7DFF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100" dirty="0"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567D9-F623-41B5-B54E-A287655C10CB}"/>
              </a:ext>
            </a:extLst>
          </p:cNvPr>
          <p:cNvSpPr txBox="1"/>
          <p:nvPr/>
        </p:nvSpPr>
        <p:spPr>
          <a:xfrm>
            <a:off x="2676047" y="1435575"/>
            <a:ext cx="4565262" cy="369331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Beverly Hills Window Replacement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6600CC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sng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Brief Scope: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6600CC"/>
                </a:solidFill>
              </a:rPr>
              <a:t>Replacement of window sashes and balances with exterior panning for the remaining window not replaced under Phase 1 of the window project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6600CC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6600CC"/>
                </a:solidFill>
              </a:rPr>
              <a:t>Originally Agreed Start Date: 	5/18/2020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6600CC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Adjusted On-Site Mobilization: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6600CC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Estimated Construction Duration: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10–12 weeks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45BD66-4EFE-49F3-8698-DA467E117CF3}"/>
              </a:ext>
            </a:extLst>
          </p:cNvPr>
          <p:cNvSpPr txBox="1"/>
          <p:nvPr/>
        </p:nvSpPr>
        <p:spPr>
          <a:xfrm>
            <a:off x="7452369" y="1435575"/>
            <a:ext cx="4565262" cy="369331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Garrettford Window Replacement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6600CC"/>
              </a:solidFill>
            </a:endParaRPr>
          </a:p>
          <a:p>
            <a:r>
              <a:rPr lang="en-US" u="sng" dirty="0">
                <a:solidFill>
                  <a:srgbClr val="6600CC"/>
                </a:solidFill>
              </a:rPr>
              <a:t>Brief Scope:</a:t>
            </a:r>
          </a:p>
          <a:p>
            <a:r>
              <a:rPr lang="en-US" dirty="0">
                <a:solidFill>
                  <a:srgbClr val="6600CC"/>
                </a:solidFill>
              </a:rPr>
              <a:t>Complete replacement of window sashes frames and balances throughout the building</a:t>
            </a:r>
          </a:p>
          <a:p>
            <a:endParaRPr lang="en-US" dirty="0">
              <a:solidFill>
                <a:srgbClr val="6600CC"/>
              </a:solidFill>
            </a:endParaRPr>
          </a:p>
          <a:p>
            <a:endParaRPr lang="en-US" dirty="0">
              <a:solidFill>
                <a:srgbClr val="6600CC"/>
              </a:solidFill>
            </a:endParaRPr>
          </a:p>
          <a:p>
            <a:endParaRPr lang="en-US" dirty="0">
              <a:solidFill>
                <a:srgbClr val="6600CC"/>
              </a:solidFill>
            </a:endParaRPr>
          </a:p>
          <a:p>
            <a:r>
              <a:rPr lang="en-US" dirty="0">
                <a:solidFill>
                  <a:srgbClr val="6600CC"/>
                </a:solidFill>
              </a:rPr>
              <a:t>Originally Agreed Start Date: 	5/18/2020</a:t>
            </a:r>
          </a:p>
          <a:p>
            <a:endParaRPr lang="en-US" dirty="0">
              <a:solidFill>
                <a:srgbClr val="6600CC"/>
              </a:solidFill>
            </a:endParaRPr>
          </a:p>
          <a:p>
            <a:r>
              <a:rPr lang="en-US" dirty="0">
                <a:solidFill>
                  <a:srgbClr val="6600CC"/>
                </a:solidFill>
              </a:rPr>
              <a:t>Adjusted On-Site Mobilization:</a:t>
            </a:r>
          </a:p>
          <a:p>
            <a:endParaRPr lang="en-US" dirty="0">
              <a:solidFill>
                <a:srgbClr val="6600CC"/>
              </a:solidFill>
            </a:endParaRPr>
          </a:p>
          <a:p>
            <a:r>
              <a:rPr lang="en-US" dirty="0">
                <a:solidFill>
                  <a:srgbClr val="6600CC"/>
                </a:solidFill>
              </a:rPr>
              <a:t>Estimated Construction Duration: </a:t>
            </a:r>
            <a:r>
              <a:rPr lang="en-US" b="1" dirty="0">
                <a:solidFill>
                  <a:srgbClr val="6600CC"/>
                </a:solidFill>
              </a:rPr>
              <a:t>8–10 weeks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1D1350-75C8-4A27-B9B3-2A7D8877DB95}"/>
              </a:ext>
            </a:extLst>
          </p:cNvPr>
          <p:cNvSpPr txBox="1"/>
          <p:nvPr/>
        </p:nvSpPr>
        <p:spPr>
          <a:xfrm>
            <a:off x="2676046" y="5331292"/>
            <a:ext cx="9365141" cy="120032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Reason for Delay: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6600CC"/>
                </a:solidFill>
              </a:rPr>
              <a:t>COVID-19 has severely impacted window manufacturing. Plants are reducing staff to avoid spread while maintaining social distancing protocols. These precautions are dramatically increasing production durations for new windows.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00EB5-5E29-4A01-9A90-8A23541B0A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016517" y="6383964"/>
            <a:ext cx="170878" cy="276999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39303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150813" y="483748"/>
            <a:ext cx="9150076" cy="7494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B0904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500" dirty="0"/>
              <a:t>Toilet Rooms @ Drexel Hill / Stonehurst</a:t>
            </a:r>
            <a:endParaRPr sz="3500" dirty="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4975" y="161925"/>
            <a:ext cx="2716213" cy="6362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Connector 5"/>
          <p:cNvSpPr/>
          <p:nvPr/>
        </p:nvSpPr>
        <p:spPr>
          <a:xfrm flipH="1" flipV="1">
            <a:off x="452437" y="480070"/>
            <a:ext cx="8709077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5" name="Straight Connector 5"/>
          <p:cNvSpPr/>
          <p:nvPr/>
        </p:nvSpPr>
        <p:spPr>
          <a:xfrm flipH="1" flipV="1">
            <a:off x="452436" y="6601470"/>
            <a:ext cx="8709078" cy="1"/>
          </a:xfrm>
          <a:prstGeom prst="line">
            <a:avLst/>
          </a:prstGeom>
          <a:ln w="25400">
            <a:solidFill>
              <a:srgbClr val="B0904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6" name="Opportunity · Unity · Excellence"/>
          <p:cNvSpPr txBox="1"/>
          <p:nvPr/>
        </p:nvSpPr>
        <p:spPr>
          <a:xfrm>
            <a:off x="9300889" y="6437310"/>
            <a:ext cx="2764385" cy="30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3000"/>
              </a:lnSpc>
              <a:defRPr sz="1400" b="1">
                <a:solidFill>
                  <a:srgbClr val="562F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Opportunity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Unity </a:t>
            </a:r>
            <a:r>
              <a:rPr dirty="0">
                <a:solidFill>
                  <a:schemeClr val="accent4">
                    <a:lumOff val="-9999"/>
                  </a:schemeClr>
                </a:solidFill>
              </a:rPr>
              <a:t>·</a:t>
            </a:r>
            <a:r>
              <a:rPr dirty="0"/>
              <a:t> Excellence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074BB0-172F-4A5B-A344-F0F2205BA8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0811" y="1435575"/>
          <a:ext cx="2204462" cy="103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45">
                  <a:extLst>
                    <a:ext uri="{9D8B030D-6E8A-4147-A177-3AD203B41FA5}">
                      <a16:colId xmlns:a16="http://schemas.microsoft.com/office/drawing/2014/main" val="200516101"/>
                    </a:ext>
                  </a:extLst>
                </a:gridCol>
                <a:gridCol w="1930917">
                  <a:extLst>
                    <a:ext uri="{9D8B030D-6E8A-4147-A177-3AD203B41FA5}">
                      <a16:colId xmlns:a16="http://schemas.microsoft.com/office/drawing/2014/main" val="3460237026"/>
                    </a:ext>
                  </a:extLst>
                </a:gridCol>
              </a:tblGrid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Preparedness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0116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1498"/>
                  </a:ext>
                </a:extLst>
              </a:tr>
              <a:tr h="346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 Projects</a:t>
                      </a:r>
                    </a:p>
                  </a:txBody>
                  <a:tcPr marL="9525" marR="9525" marT="9526" marB="0" anchor="ctr">
                    <a:solidFill>
                      <a:srgbClr val="E8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2819"/>
                  </a:ext>
                </a:extLst>
              </a:tr>
            </a:tbl>
          </a:graphicData>
        </a:graphic>
      </p:graphicFrame>
      <p:sp>
        <p:nvSpPr>
          <p:cNvPr id="13" name="Rectangle 5">
            <a:extLst>
              <a:ext uri="{FF2B5EF4-FFF2-40B4-BE49-F238E27FC236}">
                <a16:creationId xmlns:a16="http://schemas.microsoft.com/office/drawing/2014/main" id="{7FC27CD2-019D-47A4-A0EB-43909479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2139754"/>
            <a:ext cx="2204460" cy="335756"/>
          </a:xfrm>
          <a:prstGeom prst="rect">
            <a:avLst/>
          </a:prstGeom>
          <a:noFill/>
          <a:ln>
            <a:solidFill>
              <a:srgbClr val="8C7DFF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100" dirty="0"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567D9-F623-41B5-B54E-A287655C10CB}"/>
              </a:ext>
            </a:extLst>
          </p:cNvPr>
          <p:cNvSpPr txBox="1"/>
          <p:nvPr/>
        </p:nvSpPr>
        <p:spPr>
          <a:xfrm>
            <a:off x="2570601" y="1783296"/>
            <a:ext cx="4477053" cy="120032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6600C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Removal and replacement of all toileting fixtures and drinking fountains throughout the building (excluding gym locker room at Drexel Hill).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41D5E4-B088-477D-97C1-FF369F99B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91204"/>
              </p:ext>
            </p:extLst>
          </p:nvPr>
        </p:nvGraphicFramePr>
        <p:xfrm>
          <a:off x="7233726" y="1689556"/>
          <a:ext cx="4477053" cy="1548765"/>
        </p:xfrm>
        <a:graphic>
          <a:graphicData uri="http://schemas.openxmlformats.org/drawingml/2006/table">
            <a:tbl>
              <a:tblPr/>
              <a:tblGrid>
                <a:gridCol w="955233">
                  <a:extLst>
                    <a:ext uri="{9D8B030D-6E8A-4147-A177-3AD203B41FA5}">
                      <a16:colId xmlns:a16="http://schemas.microsoft.com/office/drawing/2014/main" val="981398196"/>
                    </a:ext>
                  </a:extLst>
                </a:gridCol>
                <a:gridCol w="704364">
                  <a:extLst>
                    <a:ext uri="{9D8B030D-6E8A-4147-A177-3AD203B41FA5}">
                      <a16:colId xmlns:a16="http://schemas.microsoft.com/office/drawing/2014/main" val="1507431817"/>
                    </a:ext>
                  </a:extLst>
                </a:gridCol>
                <a:gridCol w="704364">
                  <a:extLst>
                    <a:ext uri="{9D8B030D-6E8A-4147-A177-3AD203B41FA5}">
                      <a16:colId xmlns:a16="http://schemas.microsoft.com/office/drawing/2014/main" val="2239591249"/>
                    </a:ext>
                  </a:extLst>
                </a:gridCol>
                <a:gridCol w="704364">
                  <a:extLst>
                    <a:ext uri="{9D8B030D-6E8A-4147-A177-3AD203B41FA5}">
                      <a16:colId xmlns:a16="http://schemas.microsoft.com/office/drawing/2014/main" val="2557560494"/>
                    </a:ext>
                  </a:extLst>
                </a:gridCol>
                <a:gridCol w="704364">
                  <a:extLst>
                    <a:ext uri="{9D8B030D-6E8A-4147-A177-3AD203B41FA5}">
                      <a16:colId xmlns:a16="http://schemas.microsoft.com/office/drawing/2014/main" val="1698428719"/>
                    </a:ext>
                  </a:extLst>
                </a:gridCol>
                <a:gridCol w="704364">
                  <a:extLst>
                    <a:ext uri="{9D8B030D-6E8A-4147-A177-3AD203B41FA5}">
                      <a16:colId xmlns:a16="http://schemas.microsoft.com/office/drawing/2014/main" val="15569534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Fixture Counts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Lavatory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Toilet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Stalls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Urinal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Drinking Fountain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6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Drexel Hill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2199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Stonehurst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8222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4226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9510B2-AA3B-4CA2-AF3F-A1EEFA6C63A0}"/>
              </a:ext>
            </a:extLst>
          </p:cNvPr>
          <p:cNvSpPr txBox="1"/>
          <p:nvPr/>
        </p:nvSpPr>
        <p:spPr>
          <a:xfrm>
            <a:off x="2555973" y="1382927"/>
            <a:ext cx="39002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Brief Scope of Construction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5CB602-03EC-4C0A-BAA7-FCB97356A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1393" y="3601964"/>
            <a:ext cx="2873666" cy="2155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F6A8B8-250A-44BD-8FE4-1EB42F47F6B9}"/>
              </a:ext>
            </a:extLst>
          </p:cNvPr>
          <p:cNvSpPr txBox="1"/>
          <p:nvPr/>
        </p:nvSpPr>
        <p:spPr>
          <a:xfrm>
            <a:off x="2570601" y="6095961"/>
            <a:ext cx="215525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Before Modernization @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dirty="0"/>
              <a:t>Stonehurst</a:t>
            </a: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3CDBD9-C339-4BF6-9927-9F078C280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5776" y="3601965"/>
            <a:ext cx="2873668" cy="21552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10DACB-580E-445F-9EFF-4413B640A0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6962" y="3610578"/>
            <a:ext cx="2873504" cy="2155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2F93F9-92D2-494E-AC16-2C69187DE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8003" y="3610580"/>
            <a:ext cx="2873505" cy="2155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9A139A-65EA-4014-83CF-B2C67EAED807}"/>
              </a:ext>
            </a:extLst>
          </p:cNvPr>
          <p:cNvSpPr txBox="1"/>
          <p:nvPr/>
        </p:nvSpPr>
        <p:spPr>
          <a:xfrm>
            <a:off x="5114984" y="6226836"/>
            <a:ext cx="6857336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00" dirty="0"/>
              <a:t>Toilet Room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Modernization </a:t>
            </a:r>
            <a:r>
              <a:rPr kumimoji="0" lang="en-US" sz="13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Work-In-Progress</a:t>
            </a:r>
            <a:r>
              <a:rPr kumimoji="0" lang="en-US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@ </a:t>
            </a:r>
            <a:r>
              <a:rPr lang="en-US" sz="1300" dirty="0"/>
              <a:t>Stonehurst</a:t>
            </a: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6569A-254C-4069-B42E-1AEFF3F194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92589" y="6369811"/>
            <a:ext cx="170879" cy="276999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774779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19658</TotalTime>
  <Words>639</Words>
  <Application>Microsoft Office PowerPoint</Application>
  <PresentationFormat>Widescreen</PresentationFormat>
  <Paragraphs>194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Times New Roman</vt:lpstr>
      <vt:lpstr>Wingdings</vt:lpstr>
      <vt:lpstr>Office Theme</vt:lpstr>
      <vt:lpstr>UPPER DARBY SCHOOL DISTRICT  Facilities Updates – Summer Projects September 22, 2020</vt:lpstr>
      <vt:lpstr>Personal Protective Equipment</vt:lpstr>
      <vt:lpstr>Posters and Signages</vt:lpstr>
      <vt:lpstr>Blacktop Repaving / Restriping </vt:lpstr>
      <vt:lpstr>Touchless Bottle-fill Water Fountains</vt:lpstr>
      <vt:lpstr>New Dispensers</vt:lpstr>
      <vt:lpstr>Other Projects</vt:lpstr>
      <vt:lpstr>Windows @ Beverly Hills / Garrettford</vt:lpstr>
      <vt:lpstr>Toilet Rooms @ Drexel Hill / Stonehurst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DARBY PRESENTATION TITLE HERE</dc:title>
  <dc:creator>Patrick Grant</dc:creator>
  <cp:lastModifiedBy>Marvin Lee</cp:lastModifiedBy>
  <cp:revision>259</cp:revision>
  <cp:lastPrinted>2019-07-17T13:22:50Z</cp:lastPrinted>
  <dcterms:modified xsi:type="dcterms:W3CDTF">2020-09-21T16:30:05Z</dcterms:modified>
</cp:coreProperties>
</file>